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60" r:id="rId5"/>
    <p:sldId id="273" r:id="rId6"/>
    <p:sldId id="275" r:id="rId7"/>
    <p:sldId id="262" r:id="rId8"/>
    <p:sldId id="279" r:id="rId9"/>
    <p:sldId id="263" r:id="rId10"/>
    <p:sldId id="264" r:id="rId11"/>
    <p:sldId id="265" r:id="rId12"/>
    <p:sldId id="271" r:id="rId13"/>
    <p:sldId id="267" r:id="rId14"/>
    <p:sldId id="278" r:id="rId15"/>
    <p:sldId id="274" r:id="rId16"/>
    <p:sldId id="268" r:id="rId17"/>
    <p:sldId id="276" r:id="rId18"/>
    <p:sldId id="277" r:id="rId19"/>
    <p:sldId id="270" r:id="rId20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60" d="100"/>
          <a:sy n="60" d="100"/>
        </p:scale>
        <p:origin x="104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1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0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52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4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12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6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2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4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8DB0A-A1D5-4C2C-86DC-D5965BE8A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203202"/>
            <a:ext cx="12191980" cy="6858002"/>
          </a:xfrm>
          <a:prstGeom prst="rect">
            <a:avLst/>
          </a:prstGeom>
        </p:spPr>
      </p:pic>
      <p:sp>
        <p:nvSpPr>
          <p:cNvPr id="40" name="Rectangle 36">
            <a:extLst>
              <a:ext uri="{FF2B5EF4-FFF2-40B4-BE49-F238E27FC236}">
                <a16:creationId xmlns:a16="http://schemas.microsoft.com/office/drawing/2014/main" id="{11C4FED8-D85F-4B52-875F-AB6873B50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1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97BBD-CAF0-4EF5-B916-1984E83CA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9237" y="863600"/>
            <a:ext cx="6078992" cy="2565400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en-US" sz="4200" b="1" dirty="0">
                <a:solidFill>
                  <a:schemeClr val="bg1"/>
                </a:solidFill>
              </a:rPr>
              <a:t>THE USS</a:t>
            </a:r>
            <a:r>
              <a:rPr lang="en-US" sz="4200" dirty="0">
                <a:solidFill>
                  <a:schemeClr val="bg1"/>
                </a:solidFill>
              </a:rPr>
              <a:t> </a:t>
            </a:r>
            <a:r>
              <a:rPr lang="en-US" sz="4200" b="1" dirty="0">
                <a:solidFill>
                  <a:schemeClr val="bg1"/>
                </a:solidFill>
              </a:rPr>
              <a:t>MILWAUKEE WAS IN HONOLULU</a:t>
            </a:r>
            <a:br>
              <a:rPr lang="en-US" sz="4200" b="1" dirty="0">
                <a:solidFill>
                  <a:schemeClr val="bg1"/>
                </a:solidFill>
              </a:rPr>
            </a:br>
            <a:r>
              <a:rPr lang="en-US" sz="4200" b="1" dirty="0">
                <a:solidFill>
                  <a:schemeClr val="bg1"/>
                </a:solidFill>
              </a:rPr>
              <a:t>CHRISTMAS 1923</a:t>
            </a:r>
          </a:p>
        </p:txBody>
      </p:sp>
    </p:spTree>
    <p:extLst>
      <p:ext uri="{BB962C8B-B14F-4D97-AF65-F5344CB8AC3E}">
        <p14:creationId xmlns:p14="http://schemas.microsoft.com/office/powerpoint/2010/main" val="326003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90" y="1467069"/>
            <a:ext cx="3611029" cy="2413398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2000" cap="all" dirty="0"/>
              <a:t>TROOPS GATHERING FOR ACTION TO SUPPORT HONDURAS OFFICIALS AGAINST REVOLUTIONARIES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old, group, posing&#10;&#10;Description automatically generated">
            <a:extLst>
              <a:ext uri="{FF2B5EF4-FFF2-40B4-BE49-F238E27FC236}">
                <a16:creationId xmlns:a16="http://schemas.microsoft.com/office/drawing/2014/main" id="{F46EFAB9-B8DC-4983-86F0-EE433A3A1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18" y="2357265"/>
            <a:ext cx="3693388" cy="2142164"/>
          </a:xfrm>
          <a:prstGeom prst="rect">
            <a:avLst/>
          </a:prstGeom>
        </p:spPr>
      </p:pic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40E083-2859-4BBD-B569-5E15C974A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953" y="1060993"/>
            <a:ext cx="3711807" cy="2097170"/>
          </a:xfrm>
          <a:prstGeom prst="rect">
            <a:avLst/>
          </a:prstGeom>
        </p:spPr>
      </p:pic>
      <p:pic>
        <p:nvPicPr>
          <p:cNvPr id="11" name="Picture 10" descr="A picture containing text, old, outdoor, group&#10;&#10;Description automatically generated">
            <a:extLst>
              <a:ext uri="{FF2B5EF4-FFF2-40B4-BE49-F238E27FC236}">
                <a16:creationId xmlns:a16="http://schemas.microsoft.com/office/drawing/2014/main" id="{62EDAA4E-977A-4ADD-B805-3B0659DE7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9" y="3820337"/>
            <a:ext cx="3765087" cy="197667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0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94" y="1535690"/>
            <a:ext cx="3779385" cy="2657134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2000" cap="all" dirty="0"/>
              <a:t>US TROOPS WITH LOCAL MILITIA AND A SHOW OF FORCE -MARCHING PAST US EMBASSY AND PARQUE CENTRAL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566F9-06B6-4D86-A52A-E4FC699DF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165" y="3505362"/>
            <a:ext cx="1555284" cy="2612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1A0F8-0809-4E10-A855-CFC14A129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165" y="785082"/>
            <a:ext cx="1608722" cy="2616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39755-C218-46CD-8113-F72C62717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247" y="785082"/>
            <a:ext cx="3116465" cy="528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8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58" y="1634232"/>
            <a:ext cx="3611029" cy="1862345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2000" cap="all" dirty="0"/>
              <a:t>US TROOPS WITH LOCAL MILITIA EXERCISING AND BAYONET TRAINING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1"/>
            <a:ext cx="747382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529F9D-6628-425F-A8E7-9695E29AD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21" y="624114"/>
            <a:ext cx="3710039" cy="2179647"/>
          </a:xfrm>
          <a:prstGeom prst="rect">
            <a:avLst/>
          </a:prstGeom>
        </p:spPr>
      </p:pic>
      <p:pic>
        <p:nvPicPr>
          <p:cNvPr id="9" name="Picture 8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37C66073-296C-4D96-8396-204DDA48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935" y="479675"/>
            <a:ext cx="1543484" cy="245973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458E90CC-7885-41FF-9026-F3805ED04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3654" y="4344086"/>
            <a:ext cx="2459736" cy="1598828"/>
          </a:xfrm>
          <a:prstGeom prst="rect">
            <a:avLst/>
          </a:prstGeom>
        </p:spPr>
      </p:pic>
      <p:pic>
        <p:nvPicPr>
          <p:cNvPr id="12" name="Picture 11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3A98C533-DA86-4A31-9811-F14B421E2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63172" y="3913629"/>
            <a:ext cx="3755326" cy="2459738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3920" y="3396996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8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19934" cy="61124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90" y="1012351"/>
            <a:ext cx="5598153" cy="188695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5000"/>
              </a:lnSpc>
            </a:pPr>
            <a:r>
              <a:rPr lang="en-US" cap="all" dirty="0">
                <a:solidFill>
                  <a:schemeClr val="tx2"/>
                </a:solidFill>
              </a:rPr>
              <a:t>PARQUE CENTRAL  THEN AND NOW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outdoor, grass&#10;&#10;Description automatically generated">
            <a:extLst>
              <a:ext uri="{FF2B5EF4-FFF2-40B4-BE49-F238E27FC236}">
                <a16:creationId xmlns:a16="http://schemas.microsoft.com/office/drawing/2014/main" id="{A0BB2464-BB6B-4072-90AC-82D8C605F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36" y="2775247"/>
            <a:ext cx="4455270" cy="3337152"/>
          </a:xfrm>
          <a:prstGeom prst="rect">
            <a:avLst/>
          </a:prstGeom>
        </p:spPr>
      </p:pic>
      <p:pic>
        <p:nvPicPr>
          <p:cNvPr id="11" name="Picture 10" descr="A picture containing text, tree, outdoor, old&#10;&#10;Description automatically generated">
            <a:extLst>
              <a:ext uri="{FF2B5EF4-FFF2-40B4-BE49-F238E27FC236}">
                <a16:creationId xmlns:a16="http://schemas.microsoft.com/office/drawing/2014/main" id="{F709ED8A-62E4-4649-86E3-EB9864EEF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67" y="131620"/>
            <a:ext cx="4502681" cy="25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19934" cy="61124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0" y="327027"/>
            <a:ext cx="6859907" cy="1062525"/>
          </a:xfrm>
        </p:spPr>
        <p:txBody>
          <a:bodyPr vert="horz" lIns="109728" tIns="109728" rIns="109728" bIns="91440" rtlCol="0" anchor="b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800" cap="all" dirty="0">
                <a:solidFill>
                  <a:schemeClr val="tx2"/>
                </a:solidFill>
              </a:rPr>
              <a:t>ANTIGUA CASA </a:t>
            </a:r>
            <a:r>
              <a:rPr lang="en-US" sz="2800" cap="all" dirty="0" err="1">
                <a:solidFill>
                  <a:schemeClr val="tx2"/>
                </a:solidFill>
              </a:rPr>
              <a:t>PresidenCial</a:t>
            </a:r>
            <a:r>
              <a:rPr lang="en-US" sz="2800" cap="all" dirty="0">
                <a:solidFill>
                  <a:schemeClr val="tx2"/>
                </a:solidFill>
              </a:rPr>
              <a:t> </a:t>
            </a:r>
            <a:br>
              <a:rPr lang="en-US" sz="2800" cap="all" dirty="0">
                <a:solidFill>
                  <a:schemeClr val="tx2"/>
                </a:solidFill>
              </a:rPr>
            </a:br>
            <a:r>
              <a:rPr lang="en-US" sz="2800" cap="all" dirty="0">
                <a:solidFill>
                  <a:schemeClr val="tx2"/>
                </a:solidFill>
              </a:rPr>
              <a:t>NOW AND then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building, road, sky&#10;&#10;Description automatically generated">
            <a:extLst>
              <a:ext uri="{FF2B5EF4-FFF2-40B4-BE49-F238E27FC236}">
                <a16:creationId xmlns:a16="http://schemas.microsoft.com/office/drawing/2014/main" id="{3B9A3CDE-E8A9-42B4-8DCD-C016DD5D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44" y="1389552"/>
            <a:ext cx="3537576" cy="4722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89FF5-AD7D-470C-BAEC-2A71B3250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359" y="681591"/>
            <a:ext cx="3949141" cy="54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19934" cy="61124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36" y="159921"/>
            <a:ext cx="5315364" cy="949400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en-US" sz="4400" b="0" cap="all" dirty="0">
                <a:solidFill>
                  <a:schemeClr val="tx2"/>
                </a:solidFill>
              </a:rPr>
              <a:t>PARQUE CENTRAL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1C4A65F-73BC-424A-9283-F6C69CB0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44" y="31750"/>
            <a:ext cx="2026872" cy="3509736"/>
          </a:xfrm>
          <a:prstGeom prst="rect">
            <a:avLst/>
          </a:prstGeom>
        </p:spPr>
      </p:pic>
      <p:pic>
        <p:nvPicPr>
          <p:cNvPr id="5" name="Picture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FCFBC60A-0E38-45F4-BBF6-A84361E7E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18" y="1109321"/>
            <a:ext cx="3017666" cy="5011406"/>
          </a:xfrm>
          <a:prstGeom prst="rect">
            <a:avLst/>
          </a:prstGeom>
        </p:spPr>
      </p:pic>
      <p:pic>
        <p:nvPicPr>
          <p:cNvPr id="7" name="Picture 6" descr="A picture containing text, tree, outdoor, old&#10;&#10;Description automatically generated">
            <a:extLst>
              <a:ext uri="{FF2B5EF4-FFF2-40B4-BE49-F238E27FC236}">
                <a16:creationId xmlns:a16="http://schemas.microsoft.com/office/drawing/2014/main" id="{BDD424A6-6198-4EFD-87D4-2EBCF85BB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23" y="3557352"/>
            <a:ext cx="4547678" cy="25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2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72" y="1900012"/>
            <a:ext cx="3611029" cy="1862345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2300" cap="all" dirty="0"/>
              <a:t>STREET FIGHTING AND SNIPER at PARQUE CENTRAL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1"/>
            <a:ext cx="747382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outdoor, tree, scene&#10;&#10;Description automatically generated">
            <a:extLst>
              <a:ext uri="{FF2B5EF4-FFF2-40B4-BE49-F238E27FC236}">
                <a16:creationId xmlns:a16="http://schemas.microsoft.com/office/drawing/2014/main" id="{2FF251BB-6EE0-4441-8628-5C17B09B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34" y="455255"/>
            <a:ext cx="3687577" cy="2489113"/>
          </a:xfrm>
          <a:prstGeom prst="rect">
            <a:avLst/>
          </a:prstGeom>
        </p:spPr>
      </p:pic>
      <p:pic>
        <p:nvPicPr>
          <p:cNvPr id="9" name="Picture 8" descr="A picture containing text, outdoor, old, way&#10;&#10;Description automatically generated">
            <a:extLst>
              <a:ext uri="{FF2B5EF4-FFF2-40B4-BE49-F238E27FC236}">
                <a16:creationId xmlns:a16="http://schemas.microsoft.com/office/drawing/2014/main" id="{6DC739F8-5E46-4082-AB8A-479F6C124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8" y="8094"/>
            <a:ext cx="1940144" cy="33889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49FE04AC-D290-4E88-944A-272CDAFBC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50199" y="3913632"/>
            <a:ext cx="1426646" cy="2459736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6F5ADC2C-7B71-4D90-AF16-C50E85320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27511" y="3913632"/>
            <a:ext cx="1426646" cy="2459736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3920" y="3396996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8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33" y="1881051"/>
            <a:ext cx="3611029" cy="1522809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2300" cap="all" dirty="0">
                <a:solidFill>
                  <a:srgbClr val="000000">
                    <a:lumMod val="75000"/>
                    <a:lumOff val="25000"/>
                  </a:srgbClr>
                </a:solidFill>
              </a:rPr>
              <a:t>TEGUCIGALPA </a:t>
            </a:r>
            <a:r>
              <a:rPr lang="en-US" sz="2300" cap="all" dirty="0"/>
              <a:t>STREET SCENES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1"/>
            <a:ext cx="747382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3920" y="3396996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black, old&#10;&#10;Description automatically generated">
            <a:extLst>
              <a:ext uri="{FF2B5EF4-FFF2-40B4-BE49-F238E27FC236}">
                <a16:creationId xmlns:a16="http://schemas.microsoft.com/office/drawing/2014/main" id="{465F73CC-A1BD-4305-A227-56A492125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29" y="256033"/>
            <a:ext cx="3679873" cy="2219958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7E1DB673-35F1-469C-A41B-886BD5160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8" y="312384"/>
            <a:ext cx="1651581" cy="2772229"/>
          </a:xfrm>
          <a:prstGeom prst="rect">
            <a:avLst/>
          </a:prstGeom>
        </p:spPr>
      </p:pic>
      <p:pic>
        <p:nvPicPr>
          <p:cNvPr id="10" name="Picture 9" descr="A picture containing outdoor, ground, old, black&#10;&#10;Description automatically generated">
            <a:extLst>
              <a:ext uri="{FF2B5EF4-FFF2-40B4-BE49-F238E27FC236}">
                <a16:creationId xmlns:a16="http://schemas.microsoft.com/office/drawing/2014/main" id="{9A771207-F83C-4D57-B0CF-45E409E16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08" y="3461004"/>
            <a:ext cx="2173224" cy="3465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244356-AAF8-402A-8B94-157A1A2E0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8" y="3461004"/>
            <a:ext cx="2001250" cy="34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7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87" y="1998866"/>
            <a:ext cx="3611029" cy="1201533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2300" cap="all" dirty="0">
                <a:solidFill>
                  <a:srgbClr val="000000">
                    <a:lumMod val="75000"/>
                    <a:lumOff val="25000"/>
                  </a:srgbClr>
                </a:solidFill>
              </a:rPr>
              <a:t>TEGUCIGALPA STREET SCENES</a:t>
            </a:r>
            <a:endParaRPr lang="en-US" sz="2300" cap="all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1"/>
            <a:ext cx="747382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3920" y="3396996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7D7F3-B4CE-4B36-8CE4-0B86760D2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25" y="3429844"/>
            <a:ext cx="1862028" cy="3359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D0F82-B8AA-4860-8594-B3DBAC6A0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859" y="3461003"/>
            <a:ext cx="2027512" cy="3396996"/>
          </a:xfrm>
          <a:prstGeom prst="rect">
            <a:avLst/>
          </a:prstGeom>
        </p:spPr>
      </p:pic>
      <p:pic>
        <p:nvPicPr>
          <p:cNvPr id="11" name="Picture 10" descr="A picture containing outdoor, ground, old, black&#10;&#10;Description automatically generated">
            <a:extLst>
              <a:ext uri="{FF2B5EF4-FFF2-40B4-BE49-F238E27FC236}">
                <a16:creationId xmlns:a16="http://schemas.microsoft.com/office/drawing/2014/main" id="{F2153781-B7A8-4D64-B5C4-8C43AE605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17" y="0"/>
            <a:ext cx="2127534" cy="3392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08BD9B-BF9C-4CC8-8BE2-02ACC1725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859" y="0"/>
            <a:ext cx="1972056" cy="33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2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18154-F7E5-4226-B20F-2873D4B0B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06" r="-1" b="-1"/>
          <a:stretch/>
        </p:blipFill>
        <p:spPr>
          <a:xfrm>
            <a:off x="7605118" y="10"/>
            <a:ext cx="4586882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1C4FED8-D85F-4B52-875F-AB6873B50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2CA8D5C5-CBE7-439F-A9A9-64153DEF7A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r="21857" b="1"/>
          <a:stretch/>
        </p:blipFill>
        <p:spPr>
          <a:xfrm rot="10800000">
            <a:off x="23831" y="1364564"/>
            <a:ext cx="4965875" cy="4508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46" y="268507"/>
            <a:ext cx="7094536" cy="87920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25000"/>
              </a:lnSpc>
            </a:pPr>
            <a:r>
              <a:rPr lang="en-US" sz="4400" cap="all">
                <a:solidFill>
                  <a:schemeClr val="tx1"/>
                </a:solidFill>
              </a:rPr>
              <a:t>Bullet holes in jail</a:t>
            </a:r>
            <a:endParaRPr lang="en-US" sz="4400" cap="all" dirty="0">
              <a:solidFill>
                <a:schemeClr val="tx1"/>
              </a:solidFill>
            </a:endParaRPr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3282412-7736-4C66-94B2-C459C26B4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52005" y="3396997"/>
            <a:ext cx="6858002" cy="64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E1A6D82-8437-4D41-8528-CA0831EE3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36" y="1651577"/>
            <a:ext cx="2240151" cy="35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9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D000C23-E7C4-47A4-959E-D03967B32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 descr="A picture containing text, boat, old, kitchen appliance&#10;&#10;Description automatically generated">
            <a:extLst>
              <a:ext uri="{FF2B5EF4-FFF2-40B4-BE49-F238E27FC236}">
                <a16:creationId xmlns:a16="http://schemas.microsoft.com/office/drawing/2014/main" id="{A3524EF3-E864-4D5A-9361-A9FC72F8B8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8" r="1" b="238"/>
          <a:stretch/>
        </p:blipFill>
        <p:spPr>
          <a:xfrm>
            <a:off x="-1" y="10"/>
            <a:ext cx="4677553" cy="2249312"/>
          </a:xfrm>
          <a:prstGeom prst="rect">
            <a:avLst/>
          </a:prstGeom>
        </p:spPr>
      </p:pic>
      <p:pic>
        <p:nvPicPr>
          <p:cNvPr id="6" name="Content Placeholder 5" descr="A picture containing text, outdoor, old, transport&#10;&#10;Description automatically generated">
            <a:extLst>
              <a:ext uri="{FF2B5EF4-FFF2-40B4-BE49-F238E27FC236}">
                <a16:creationId xmlns:a16="http://schemas.microsoft.com/office/drawing/2014/main" id="{12865404-55FF-434D-9175-89ECDCAF2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 r="1" b="3603"/>
          <a:stretch/>
        </p:blipFill>
        <p:spPr>
          <a:xfrm>
            <a:off x="-1217" y="2311347"/>
            <a:ext cx="4614761" cy="224989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81BC94-4A4A-4FAA-8A0B-59192980F3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77" r="1" b="777"/>
          <a:stretch/>
        </p:blipFill>
        <p:spPr>
          <a:xfrm>
            <a:off x="-1217" y="4608676"/>
            <a:ext cx="4678773" cy="224932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0A17507-890B-423E-9E12-BCDC9049D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B0F70A-99FB-43EE-922F-C3C1DF8CB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130" y="2115647"/>
            <a:ext cx="6650827" cy="1817723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2800" dirty="0"/>
              <a:t>USS MILWAUKEE SAILED FROM HAWAII TO HONDURAS</a:t>
            </a:r>
            <a:br>
              <a:rPr lang="en-US" sz="2800" dirty="0"/>
            </a:br>
            <a:r>
              <a:rPr lang="en-US" sz="2800" dirty="0"/>
              <a:t>EARLY 1924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39CA27-1B4E-4005-9597-6F77252D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7314567-65CC-46DE-BED1-B5E634195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1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outdoor, water&#10;&#10;Description automatically generated">
            <a:extLst>
              <a:ext uri="{FF2B5EF4-FFF2-40B4-BE49-F238E27FC236}">
                <a16:creationId xmlns:a16="http://schemas.microsoft.com/office/drawing/2014/main" id="{B1CEE273-EA4D-4248-BAFB-BC0411BA2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r="3" b="3"/>
          <a:stretch/>
        </p:blipFill>
        <p:spPr>
          <a:xfrm>
            <a:off x="7605118" y="10"/>
            <a:ext cx="4586882" cy="3428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754E65-826C-456F-A40F-1D3BB75F0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r="22167"/>
          <a:stretch/>
        </p:blipFill>
        <p:spPr>
          <a:xfrm>
            <a:off x="7627142" y="3461005"/>
            <a:ext cx="4564858" cy="339699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1C4FED8-D85F-4B52-875F-AB6873B50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picture containing text, outdoor, old, several&#10;&#10;Description automatically generated">
            <a:extLst>
              <a:ext uri="{FF2B5EF4-FFF2-40B4-BE49-F238E27FC236}">
                <a16:creationId xmlns:a16="http://schemas.microsoft.com/office/drawing/2014/main" id="{2AF459E7-E6D7-4769-B776-38D74219EF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r="1" b="1"/>
          <a:stretch/>
        </p:blipFill>
        <p:spPr>
          <a:xfrm>
            <a:off x="50795" y="-32005"/>
            <a:ext cx="7554322" cy="6857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40" y="551210"/>
            <a:ext cx="6636989" cy="1900218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en-US" sz="3300" cap="all" dirty="0">
                <a:solidFill>
                  <a:schemeClr val="tx1"/>
                </a:solidFill>
              </a:rPr>
              <a:t>MAINLAND NEAR AMAPALA PORT, ISLA EL TIGRE ON PACIFIC SIDE OF HONDURAS</a:t>
            </a:r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3282412-7736-4C66-94B2-C459C26B4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52005" y="3396997"/>
            <a:ext cx="6858002" cy="64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2BF0F5E-6EE1-4827-94BD-02F3387BB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3424" y="3396996"/>
            <a:ext cx="4608576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6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19934" cy="61124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38"/>
            <a:ext cx="7608714" cy="1699305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en-US" sz="3000" cap="all" dirty="0">
                <a:solidFill>
                  <a:schemeClr val="tx2"/>
                </a:solidFill>
              </a:rPr>
              <a:t>DIPLOMATIC ATTEMPTS WERE UNDERTAKEN TO SOLVE THE HONDURAN GOVERNMENT ISSUES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B458E-F064-430B-9BA7-6E7C6E4B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0" y="2219243"/>
            <a:ext cx="7489728" cy="3988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1C53A-4562-4F38-AAB6-6F8F65F9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67" y="1306218"/>
            <a:ext cx="4682154" cy="25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3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80BAA51-F35D-4C5A-85FE-E6CD5D94D7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970" r="1476" b="1"/>
          <a:stretch/>
        </p:blipFill>
        <p:spPr>
          <a:xfrm>
            <a:off x="20" y="-2"/>
            <a:ext cx="12191980" cy="6858002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1C4FED8-D85F-4B52-875F-AB6873B50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0C163-58A5-4EF3-85E4-4D9BB8014D94}"/>
              </a:ext>
            </a:extLst>
          </p:cNvPr>
          <p:cNvSpPr txBox="1"/>
          <p:nvPr/>
        </p:nvSpPr>
        <p:spPr>
          <a:xfrm>
            <a:off x="271849" y="1744460"/>
            <a:ext cx="110716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Left to right: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Cannot identify the two U.S. naval officers in white, nor the gentleman in the bow tie</a:t>
            </a:r>
          </a:p>
          <a:p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Franklin Morales, U.S. Ambassador to Honduras from Jan 1922 to April 1925.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Honduran military chiefs that your father probably saw: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General Francisco Martinez, a National Party military chieftain;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To his right, General Vicente Tosta, provisional president of Honduras between late 1924 and early 1925;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to his right, General Tiburcio Carias Andino, National Party president of Honduras and longtime dictator between 1933 and early 1949;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to his right, Antonio C. Rivera, Caria’s representative on the USS Milwaukee;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to his right, I am convinced, is Francisco Lopez Padilla, Rafael Lopez Padilla’s brother. As you might recall, I am writing a biography of Rafael Lopez Padilla.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I cannot identify the man to Lopez Padilla’s right, in the white suite and black tie….</a:t>
            </a:r>
          </a:p>
          <a:p>
            <a:r>
              <a:rPr lang="en-US" sz="1600" dirty="0">
                <a:solidFill>
                  <a:schemeClr val="bg1"/>
                </a:solidFill>
              </a:rPr>
              <a:t>(Email from Dario Euraque, dated 4 May 2021)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3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1C4FED8-D85F-4B52-875F-AB6873B50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588CA6-B54B-47B3-BFA5-D76276F9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" y="-98475"/>
            <a:ext cx="12190922" cy="6487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C6ABA3-031A-420C-8CC7-BE90BD5F0F43}"/>
              </a:ext>
            </a:extLst>
          </p:cNvPr>
          <p:cNvSpPr txBox="1"/>
          <p:nvPr/>
        </p:nvSpPr>
        <p:spPr>
          <a:xfrm>
            <a:off x="1383392" y="2782669"/>
            <a:ext cx="99317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Left to right: 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1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2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3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4 Sumner Welles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5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6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7</a:t>
            </a:r>
          </a:p>
          <a:p>
            <a:br>
              <a:rPr lang="en-US" sz="16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9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038E8A8-0BF1-4B0C-8D35-2D5686B1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18" y="1668954"/>
            <a:ext cx="4163431" cy="1720102"/>
          </a:xfrm>
        </p:spPr>
        <p:txBody>
          <a:bodyPr vert="horz" lIns="109728" tIns="109728" rIns="109728" bIns="91440" rtlCol="0" anchor="b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000" cap="all" dirty="0"/>
              <a:t>USS MILWAUKEE SAILORS LANDING party that will MOVE UP TO TEGUCIGALPA</a:t>
            </a:r>
            <a:endParaRPr lang="en-US" sz="2000" cap="all" dirty="0">
              <a:solidFill>
                <a:schemeClr val="tx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EC6B2F-D8C9-4812-8CCF-8DDDF4DA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1"/>
            <a:ext cx="747382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81E178-1F08-4235-9057-844ABD526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32302CD-5FC7-4723-9D8A-C09B0EB5B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7EBE061-1992-40B1-8AE4-725528A03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3920" y="3396996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E533E-3E16-40B4-B980-2F7F1CA9B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91" y="986857"/>
            <a:ext cx="3609145" cy="19447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FAAAB1-85E7-4DAB-A840-39DA6C2BCD1B}"/>
              </a:ext>
            </a:extLst>
          </p:cNvPr>
          <p:cNvSpPr txBox="1"/>
          <p:nvPr/>
        </p:nvSpPr>
        <p:spPr>
          <a:xfrm>
            <a:off x="5868259" y="3699609"/>
            <a:ext cx="1577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Going Out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5789F-AEBB-4BBC-B1C8-5ECFE9184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890" y="4135285"/>
            <a:ext cx="3670110" cy="204843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77066EC-7216-4C19-BFA6-50B5912FF866}"/>
              </a:ext>
            </a:extLst>
          </p:cNvPr>
          <p:cNvSpPr txBox="1"/>
          <p:nvPr/>
        </p:nvSpPr>
        <p:spPr>
          <a:xfrm>
            <a:off x="9293297" y="2805818"/>
            <a:ext cx="209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Coming Back</a:t>
            </a:r>
          </a:p>
        </p:txBody>
      </p:sp>
    </p:spTree>
    <p:extLst>
      <p:ext uri="{BB962C8B-B14F-4D97-AF65-F5344CB8AC3E}">
        <p14:creationId xmlns:p14="http://schemas.microsoft.com/office/powerpoint/2010/main" val="239800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E038E8A8-0BF1-4B0C-8D35-2D5686B1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18" y="1668954"/>
            <a:ext cx="4163431" cy="1602548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en-US" sz="2000" cap="all" dirty="0">
                <a:solidFill>
                  <a:schemeClr val="tx2"/>
                </a:solidFill>
              </a:rPr>
              <a:t>USS MILWAUKEE SAILORS LOADING UP FOR THE RIDE TO TEGUCIGALPA; RAILROAD &amp; TELEGRAPH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EC6B2F-D8C9-4812-8CCF-8DDDF4DA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1"/>
            <a:ext cx="747382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81E178-1F08-4235-9057-844ABD526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outdoor, building, old, black&#10;&#10;Description automatically generated">
            <a:extLst>
              <a:ext uri="{FF2B5EF4-FFF2-40B4-BE49-F238E27FC236}">
                <a16:creationId xmlns:a16="http://schemas.microsoft.com/office/drawing/2014/main" id="{374634E9-61BA-4652-B448-B7117C8E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30" y="638630"/>
            <a:ext cx="3696230" cy="2060648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F32302CD-5FC7-4723-9D8A-C09B0EB5B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A10FE3EE-3C71-4FA9-8947-6E66E923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97" y="463512"/>
            <a:ext cx="1503273" cy="250545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F7EBE061-1992-40B1-8AE4-725528A03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3920" y="3396996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DFB3CA-BDF2-458E-A985-6C98CEC4D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3599543"/>
            <a:ext cx="3731740" cy="3274602"/>
          </a:xfrm>
          <a:prstGeom prst="rect">
            <a:avLst/>
          </a:prstGeom>
        </p:spPr>
      </p:pic>
      <p:pic>
        <p:nvPicPr>
          <p:cNvPr id="5" name="Picture 4" descr="A picture containing outdoor, old&#10;&#10;Description automatically generated">
            <a:extLst>
              <a:ext uri="{FF2B5EF4-FFF2-40B4-BE49-F238E27FC236}">
                <a16:creationId xmlns:a16="http://schemas.microsoft.com/office/drawing/2014/main" id="{F8B41759-6526-442B-9787-A771E10E3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18" y="4347088"/>
            <a:ext cx="3696231" cy="21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9D000C23-E7C4-47A4-959E-D03967B32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picture containing text, outdoor, old, steam&#10;&#10;Description automatically generated">
            <a:extLst>
              <a:ext uri="{FF2B5EF4-FFF2-40B4-BE49-F238E27FC236}">
                <a16:creationId xmlns:a16="http://schemas.microsoft.com/office/drawing/2014/main" id="{8CFBFDA0-58E5-4B29-BDAA-7017D7E69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r="10097" b="-2"/>
          <a:stretch/>
        </p:blipFill>
        <p:spPr>
          <a:xfrm>
            <a:off x="-43632" y="32016"/>
            <a:ext cx="4677553" cy="3396984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80A17507-890B-423E-9E12-BCDC9049D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8B0F70A-99FB-43EE-922F-C3C1DF8CB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BC0D1-605D-431F-9AC1-6520205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144" y="1698502"/>
            <a:ext cx="6172412" cy="1580890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2000" cap="all" dirty="0"/>
              <a:t>DADDY (WILLIAM BURTON HARRISON, SR.) HAVING SECOND CUP OF COFFEE AT SALINAS CRUZ CAMPGROUND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339CA27-1B4E-4005-9597-6F77252D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066FEA5-1DDD-4DFB-98DE-0B0CDD8AE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79" y="3667429"/>
            <a:ext cx="1828191" cy="2856125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A414CFB2-C32E-448B-B499-558E5D096235}"/>
              </a:ext>
            </a:extLst>
          </p:cNvPr>
          <p:cNvSpPr/>
          <p:nvPr/>
        </p:nvSpPr>
        <p:spPr>
          <a:xfrm>
            <a:off x="2837810" y="1501361"/>
            <a:ext cx="214308" cy="30891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2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ShojiVTI">
  <a:themeElements>
    <a:clrScheme name="AnalogousFromLightSeedRightStep">
      <a:dk1>
        <a:srgbClr val="000000"/>
      </a:dk1>
      <a:lt1>
        <a:srgbClr val="FFFFFF"/>
      </a:lt1>
      <a:dk2>
        <a:srgbClr val="3C3522"/>
      </a:dk2>
      <a:lt2>
        <a:srgbClr val="E2E6E8"/>
      </a:lt2>
      <a:accent1>
        <a:srgbClr val="D39578"/>
      </a:accent1>
      <a:accent2>
        <a:srgbClr val="B8A05E"/>
      </a:accent2>
      <a:accent3>
        <a:srgbClr val="9DA767"/>
      </a:accent3>
      <a:accent4>
        <a:srgbClr val="7FB15A"/>
      </a:accent4>
      <a:accent5>
        <a:srgbClr val="63B562"/>
      </a:accent5>
      <a:accent6>
        <a:srgbClr val="5CB480"/>
      </a:accent6>
      <a:hlink>
        <a:srgbClr val="5E899E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7652</TotalTime>
  <Words>352</Words>
  <Application>Microsoft Office PowerPoint</Application>
  <PresentationFormat>Widescreen</PresentationFormat>
  <Paragraphs>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Meiryo</vt:lpstr>
      <vt:lpstr>Corbel</vt:lpstr>
      <vt:lpstr>ShojiVTI</vt:lpstr>
      <vt:lpstr>THE USS MILWAUKEE WAS IN HONOLULU CHRISTMAS 1923</vt:lpstr>
      <vt:lpstr>USS MILWAUKEE SAILED FROM HAWAII TO HONDURAS EARLY 1924</vt:lpstr>
      <vt:lpstr>MAINLAND NEAR AMAPALA PORT, ISLA EL TIGRE ON PACIFIC SIDE OF HONDURAS</vt:lpstr>
      <vt:lpstr>DIPLOMATIC ATTEMPTS WERE UNDERTAKEN TO SOLVE THE HONDURAN GOVERNMENT ISSUES</vt:lpstr>
      <vt:lpstr>PowerPoint Presentation</vt:lpstr>
      <vt:lpstr>PowerPoint Presentation</vt:lpstr>
      <vt:lpstr>USS MILWAUKEE SAILORS LANDING party that will MOVE UP TO TEGUCIGALPA</vt:lpstr>
      <vt:lpstr>USS MILWAUKEE SAILORS LOADING UP FOR THE RIDE TO TEGUCIGALPA; RAILROAD &amp; TELEGRAPH</vt:lpstr>
      <vt:lpstr>DADDY (WILLIAM BURTON HARRISON, SR.) HAVING SECOND CUP OF COFFEE AT SALINAS CRUZ CAMPGROUND</vt:lpstr>
      <vt:lpstr>TROOPS GATHERING FOR ACTION TO SUPPORT HONDURAS OFFICIALS AGAINST REVOLUTIONARIES</vt:lpstr>
      <vt:lpstr>US TROOPS WITH LOCAL MILITIA AND A SHOW OF FORCE -MARCHING PAST US EMBASSY AND PARQUE CENTRAL</vt:lpstr>
      <vt:lpstr>US TROOPS WITH LOCAL MILITIA EXERCISING AND BAYONET TRAINING</vt:lpstr>
      <vt:lpstr>PARQUE CENTRAL  THEN AND NOW</vt:lpstr>
      <vt:lpstr>ANTIGUA CASA PresidenCial  NOW AND then</vt:lpstr>
      <vt:lpstr>PARQUE CENTRAL</vt:lpstr>
      <vt:lpstr>STREET FIGHTING AND SNIPER at PARQUE CENTRAL</vt:lpstr>
      <vt:lpstr>TEGUCIGALPA STREET SCENES</vt:lpstr>
      <vt:lpstr>TEGUCIGALPA STREET SCENES</vt:lpstr>
      <vt:lpstr>Bullet holes in jail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USS MILWAUKEE IN HONOLULU 1923</dc:title>
  <dc:creator>William Harrison</dc:creator>
  <cp:lastModifiedBy>William Harrison</cp:lastModifiedBy>
  <cp:revision>71</cp:revision>
  <cp:lastPrinted>2021-05-04T16:15:34Z</cp:lastPrinted>
  <dcterms:created xsi:type="dcterms:W3CDTF">2021-05-04T12:39:54Z</dcterms:created>
  <dcterms:modified xsi:type="dcterms:W3CDTF">2021-05-09T20:20:48Z</dcterms:modified>
</cp:coreProperties>
</file>